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8" r:id="rId4"/>
    <p:sldId id="268" r:id="rId5"/>
    <p:sldId id="269" r:id="rId6"/>
    <p:sldId id="270" r:id="rId7"/>
    <p:sldId id="278" r:id="rId8"/>
    <p:sldId id="279" r:id="rId9"/>
    <p:sldId id="280" r:id="rId10"/>
    <p:sldId id="281" r:id="rId11"/>
    <p:sldId id="282" r:id="rId12"/>
    <p:sldId id="260" r:id="rId13"/>
    <p:sldId id="261" r:id="rId14"/>
    <p:sldId id="262" r:id="rId15"/>
    <p:sldId id="263" r:id="rId16"/>
    <p:sldId id="274" r:id="rId17"/>
    <p:sldId id="265" r:id="rId18"/>
    <p:sldId id="266" r:id="rId19"/>
    <p:sldId id="276" r:id="rId20"/>
    <p:sldId id="277" r:id="rId21"/>
    <p:sldId id="283" r:id="rId22"/>
    <p:sldId id="284" r:id="rId23"/>
    <p:sldId id="285" r:id="rId24"/>
    <p:sldId id="286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320" autoAdjust="0"/>
  </p:normalViewPr>
  <p:slideViewPr>
    <p:cSldViewPr snapToGrid="0">
      <p:cViewPr>
        <p:scale>
          <a:sx n="100" d="100"/>
          <a:sy n="100" d="100"/>
        </p:scale>
        <p:origin x="45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90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30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264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70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98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855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8367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868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381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415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0307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50C38C-B5D9-4311-AAB7-B0D27BC160AA}" type="datetimeFigureOut">
              <a:rPr lang="ko-KR" altLang="en-US" smtClean="0"/>
              <a:t>2025-02-12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20B45-62FE-471F-B95B-F5CDF1A2BC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129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1397977"/>
            <a:ext cx="10515600" cy="1593973"/>
          </a:xfrm>
        </p:spPr>
        <p:txBody>
          <a:bodyPr>
            <a:normAutofit/>
          </a:bodyPr>
          <a:lstStyle/>
          <a:p>
            <a:pPr algn="ctr"/>
            <a:r>
              <a:rPr lang="en-US" altLang="ko-KR" sz="5400" b="1" dirty="0"/>
              <a:t>2</a:t>
            </a:r>
            <a:r>
              <a:rPr lang="ko-KR" altLang="en-US" sz="5400" b="1" dirty="0"/>
              <a:t>월 </a:t>
            </a:r>
            <a:r>
              <a:rPr lang="en-US" altLang="ko-KR" sz="5400" b="1" dirty="0"/>
              <a:t>12</a:t>
            </a:r>
            <a:r>
              <a:rPr lang="ko-KR" altLang="en-US" sz="5400" b="1" dirty="0"/>
              <a:t>일</a:t>
            </a:r>
            <a:br>
              <a:rPr lang="ko-KR" altLang="en-US" sz="5400" b="1" dirty="0"/>
            </a:br>
            <a:r>
              <a:rPr lang="en-US" altLang="ko-KR" sz="5400" b="1" dirty="0"/>
              <a:t>BMS </a:t>
            </a:r>
            <a:r>
              <a:rPr lang="ko-KR" altLang="en-US" sz="5400" b="1" dirty="0"/>
              <a:t>발표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3341077"/>
            <a:ext cx="10515600" cy="1995854"/>
          </a:xfrm>
        </p:spPr>
        <p:txBody>
          <a:bodyPr/>
          <a:lstStyle/>
          <a:p>
            <a:pPr marL="0" indent="0" algn="ctr">
              <a:buNone/>
            </a:pPr>
            <a:endParaRPr lang="en-US" altLang="ko-KR" dirty="0"/>
          </a:p>
          <a:p>
            <a:pPr marL="0" indent="0" algn="ctr">
              <a:buNone/>
            </a:pPr>
            <a:r>
              <a:rPr lang="ko-KR" altLang="en-US" b="1" dirty="0"/>
              <a:t>이준영</a:t>
            </a:r>
            <a:r>
              <a:rPr lang="en-US" altLang="ko-KR" b="1" dirty="0"/>
              <a:t>, </a:t>
            </a:r>
            <a:r>
              <a:rPr lang="ko-KR" altLang="en-US" b="1" dirty="0" err="1"/>
              <a:t>이한준</a:t>
            </a:r>
            <a:r>
              <a:rPr lang="en-US" altLang="ko-KR" b="1" dirty="0"/>
              <a:t>, </a:t>
            </a:r>
            <a:r>
              <a:rPr lang="ko-KR" altLang="en-US" b="1" dirty="0" err="1"/>
              <a:t>오윤식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948349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78776" y="237392"/>
            <a:ext cx="9144000" cy="1092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3300044" y="828309"/>
            <a:ext cx="1186231" cy="5011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ko-KR" altLang="en-US" sz="1800" b="1" dirty="0"/>
              <a:t>모드 설정</a:t>
            </a:r>
            <a:endParaRPr lang="en-US" altLang="ko-KR" sz="1800" b="1" dirty="0"/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8239125" y="2385553"/>
            <a:ext cx="3576637" cy="426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ko-KR" altLang="en-US" sz="1800" b="1" dirty="0"/>
              <a:t>주소</a:t>
            </a:r>
            <a:r>
              <a:rPr lang="en-US" altLang="ko-KR" sz="1800" b="1" dirty="0"/>
              <a:t>, MSB, LSB </a:t>
            </a:r>
            <a:r>
              <a:rPr lang="ko-KR" altLang="en-US" sz="1800" b="1" dirty="0"/>
              <a:t>값 정의</a:t>
            </a:r>
            <a:endParaRPr lang="en-US" altLang="ko-KR" sz="1800" b="1" dirty="0"/>
          </a:p>
        </p:txBody>
      </p:sp>
      <p:sp>
        <p:nvSpPr>
          <p:cNvPr id="30" name="오른쪽 화살표 29"/>
          <p:cNvSpPr/>
          <p:nvPr/>
        </p:nvSpPr>
        <p:spPr>
          <a:xfrm>
            <a:off x="7329487" y="2385553"/>
            <a:ext cx="628650" cy="4667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87" y="1533525"/>
            <a:ext cx="6691312" cy="483870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523874" y="2305050"/>
            <a:ext cx="3248026" cy="182880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523874" y="4229101"/>
            <a:ext cx="6448426" cy="67627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화살표 13"/>
          <p:cNvSpPr/>
          <p:nvPr/>
        </p:nvSpPr>
        <p:spPr>
          <a:xfrm>
            <a:off x="7329487" y="4333876"/>
            <a:ext cx="628650" cy="4667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제목 1"/>
          <p:cNvSpPr txBox="1">
            <a:spLocks/>
          </p:cNvSpPr>
          <p:nvPr/>
        </p:nvSpPr>
        <p:spPr>
          <a:xfrm>
            <a:off x="8239124" y="4374357"/>
            <a:ext cx="3576637" cy="426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ko-KR" altLang="en-US" sz="1800" b="1" dirty="0"/>
              <a:t>모드 설정</a:t>
            </a:r>
            <a:endParaRPr lang="en-US" altLang="ko-KR" sz="1800" b="1" dirty="0"/>
          </a:p>
        </p:txBody>
      </p:sp>
    </p:spTree>
    <p:extLst>
      <p:ext uri="{BB962C8B-B14F-4D97-AF65-F5344CB8AC3E}">
        <p14:creationId xmlns:p14="http://schemas.microsoft.com/office/powerpoint/2010/main" val="149286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838200" y="425282"/>
            <a:ext cx="9144000" cy="1092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3976450" y="919751"/>
            <a:ext cx="1186231" cy="5011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ko-KR" altLang="en-US" sz="1800" b="1" dirty="0"/>
              <a:t>함수 정리</a:t>
            </a:r>
            <a:endParaRPr lang="en-US" altLang="ko-KR" sz="1800" b="1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89912"/>
            <a:ext cx="5380773" cy="245620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46115"/>
            <a:ext cx="5211871" cy="249035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6233" y="1689911"/>
            <a:ext cx="4643310" cy="245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752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863651-3450-2FF5-5D7C-08D456D22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4207"/>
          </a:xfrm>
        </p:spPr>
        <p:txBody>
          <a:bodyPr/>
          <a:lstStyle/>
          <a:p>
            <a:r>
              <a:rPr lang="ko-KR" altLang="en-US" dirty="0"/>
              <a:t>지난 미팅 기준 </a:t>
            </a:r>
            <a:r>
              <a:rPr lang="en-US" altLang="ko-KR" dirty="0"/>
              <a:t>10cell</a:t>
            </a:r>
            <a:r>
              <a:rPr lang="ko-KR" altLang="en-US" dirty="0"/>
              <a:t> </a:t>
            </a:r>
            <a:r>
              <a:rPr lang="en-US" altLang="ko-KR" dirty="0"/>
              <a:t>schematic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33C8266-3201-40C5-B670-A973512D8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391" y="1407696"/>
            <a:ext cx="8664405" cy="540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2311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CA9E5B-8946-D526-4C03-E4B1E2EFA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B84277-A09D-C6E6-6269-A0FE5210D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349"/>
          </a:xfrm>
        </p:spPr>
        <p:txBody>
          <a:bodyPr/>
          <a:lstStyle/>
          <a:p>
            <a:r>
              <a:rPr lang="ko-KR" altLang="en-US" dirty="0"/>
              <a:t>피드백 후 목표 </a:t>
            </a:r>
            <a:r>
              <a:rPr lang="en-US" altLang="ko-KR" dirty="0"/>
              <a:t>7cell schematic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88A61A1-1464-0D14-A070-DCEBE4C41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853" y="1389648"/>
            <a:ext cx="8434137" cy="5357535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3C8043FF-3A4E-B6A6-D522-E0997081B2DF}"/>
              </a:ext>
            </a:extLst>
          </p:cNvPr>
          <p:cNvSpPr/>
          <p:nvPr/>
        </p:nvSpPr>
        <p:spPr>
          <a:xfrm>
            <a:off x="5636795" y="2267953"/>
            <a:ext cx="655721" cy="30078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98DC08E-1776-4B68-5AF2-75D986D5AA65}"/>
              </a:ext>
            </a:extLst>
          </p:cNvPr>
          <p:cNvSpPr/>
          <p:nvPr/>
        </p:nvSpPr>
        <p:spPr>
          <a:xfrm>
            <a:off x="6611353" y="2420353"/>
            <a:ext cx="469231" cy="37698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17208912-C55D-F093-8217-15DD12B3A6CD}"/>
              </a:ext>
            </a:extLst>
          </p:cNvPr>
          <p:cNvSpPr/>
          <p:nvPr/>
        </p:nvSpPr>
        <p:spPr>
          <a:xfrm>
            <a:off x="6611353" y="3116179"/>
            <a:ext cx="469231" cy="144379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486CFFFB-5861-EDE0-C8CD-0BCD71418E5C}"/>
              </a:ext>
            </a:extLst>
          </p:cNvPr>
          <p:cNvSpPr/>
          <p:nvPr/>
        </p:nvSpPr>
        <p:spPr>
          <a:xfrm>
            <a:off x="6611352" y="3326732"/>
            <a:ext cx="469231" cy="270711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DB70E4-86D9-3D45-EF49-DB9EDACA7BE0}"/>
              </a:ext>
            </a:extLst>
          </p:cNvPr>
          <p:cNvSpPr txBox="1"/>
          <p:nvPr/>
        </p:nvSpPr>
        <p:spPr>
          <a:xfrm>
            <a:off x="9276347" y="469232"/>
            <a:ext cx="267101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(</a:t>
            </a:r>
            <a:r>
              <a:rPr lang="ko-KR" altLang="en-US" sz="1600" dirty="0"/>
              <a:t>차이점</a:t>
            </a:r>
            <a:r>
              <a:rPr lang="en-US" altLang="ko-KR" sz="1600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VC6</a:t>
            </a:r>
            <a:r>
              <a:rPr lang="ko-KR" altLang="en-US" sz="1600" dirty="0"/>
              <a:t>부터 </a:t>
            </a:r>
            <a:r>
              <a:rPr lang="en-US" altLang="ko-KR" sz="1600" dirty="0"/>
              <a:t>9</a:t>
            </a:r>
            <a:r>
              <a:rPr lang="ko-KR" altLang="en-US" sz="1600" dirty="0"/>
              <a:t>까지 묶어서 </a:t>
            </a:r>
            <a:r>
              <a:rPr lang="en-US" altLang="ko-KR" sz="1600" dirty="0"/>
              <a:t>cell</a:t>
            </a:r>
            <a:r>
              <a:rPr lang="ko-KR" altLang="en-US" sz="1600" dirty="0"/>
              <a:t> </a:t>
            </a:r>
            <a:r>
              <a:rPr lang="en-US" altLang="ko-KR" sz="1600" dirty="0"/>
              <a:t>7</a:t>
            </a:r>
            <a:r>
              <a:rPr lang="ko-KR" altLang="en-US" sz="1600" dirty="0"/>
              <a:t>개 표현</a:t>
            </a:r>
            <a:endParaRPr lang="en-US" altLang="ko-KR" sz="1600" dirty="0"/>
          </a:p>
          <a:p>
            <a:pPr marL="285750" indent="-285750">
              <a:buFontTx/>
              <a:buChar char="-"/>
            </a:pPr>
            <a:r>
              <a:rPr lang="en-US" altLang="ko-KR" sz="1600" dirty="0"/>
              <a:t>PDSG, PCHG </a:t>
            </a:r>
            <a:r>
              <a:rPr lang="ko-KR" altLang="en-US" sz="1600" dirty="0"/>
              <a:t>핀 사용</a:t>
            </a:r>
            <a:r>
              <a:rPr lang="en-US" altLang="ko-KR" sz="1600" dirty="0"/>
              <a:t>x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REG2 </a:t>
            </a:r>
            <a:r>
              <a:rPr lang="ko-KR" altLang="en-US" sz="1600" dirty="0"/>
              <a:t>핀 사용</a:t>
            </a:r>
            <a:r>
              <a:rPr lang="en-US" altLang="ko-KR" sz="1600" dirty="0"/>
              <a:t>x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DDSG,</a:t>
            </a:r>
            <a:r>
              <a:rPr lang="ko-KR" altLang="en-US" sz="1600" dirty="0"/>
              <a:t> </a:t>
            </a:r>
            <a:r>
              <a:rPr lang="en-US" altLang="ko-KR" sz="1600" dirty="0"/>
              <a:t>DCHG</a:t>
            </a:r>
            <a:r>
              <a:rPr lang="ko-KR" altLang="en-US" sz="1600" dirty="0"/>
              <a:t> 핀 사용</a:t>
            </a:r>
            <a:r>
              <a:rPr lang="en-US" altLang="ko-KR" sz="1600" dirty="0"/>
              <a:t>x</a:t>
            </a:r>
          </a:p>
          <a:p>
            <a:pPr marL="285750" indent="-285750">
              <a:buFontTx/>
              <a:buChar char="-"/>
            </a:pPr>
            <a:r>
              <a:rPr lang="en-US" altLang="ko-KR" sz="1600" dirty="0"/>
              <a:t>FUSE</a:t>
            </a:r>
            <a:r>
              <a:rPr lang="ko-KR" altLang="en-US" sz="1600" dirty="0"/>
              <a:t>핀 사용</a:t>
            </a:r>
            <a:r>
              <a:rPr lang="en-US" altLang="ko-KR" sz="1600" dirty="0"/>
              <a:t>x</a:t>
            </a:r>
            <a:endParaRPr lang="ko-KR" altLang="en-US" sz="16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40C63877-E347-06E7-20BB-D65C0D967CE1}"/>
              </a:ext>
            </a:extLst>
          </p:cNvPr>
          <p:cNvSpPr/>
          <p:nvPr/>
        </p:nvSpPr>
        <p:spPr>
          <a:xfrm>
            <a:off x="8502316" y="4724400"/>
            <a:ext cx="774031" cy="46722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FF4F36-C6C6-018A-2C11-0BE7C252D555}"/>
              </a:ext>
            </a:extLst>
          </p:cNvPr>
          <p:cNvSpPr txBox="1"/>
          <p:nvPr/>
        </p:nvSpPr>
        <p:spPr>
          <a:xfrm>
            <a:off x="9270332" y="5022349"/>
            <a:ext cx="17265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/>
              <a:t>다이오드로 구현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31041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F21BE-C591-E1C6-7A6B-A4E68A8AC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05559-3A4A-D97E-5A64-FB2005280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80933"/>
          </a:xfrm>
        </p:spPr>
        <p:txBody>
          <a:bodyPr/>
          <a:lstStyle/>
          <a:p>
            <a:r>
              <a:rPr lang="en-US" altLang="ko-KR" dirty="0"/>
              <a:t>Altium schematic(bq76942 IC </a:t>
            </a:r>
            <a:r>
              <a:rPr lang="ko-KR" altLang="en-US" dirty="0"/>
              <a:t>부분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A42A596-9639-1E7F-9113-7CDE29B96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89" y="1207930"/>
            <a:ext cx="11133221" cy="5535770"/>
          </a:xfrm>
          <a:prstGeom prst="rect">
            <a:avLst/>
          </a:prstGeom>
        </p:spPr>
      </p:pic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3D254A1-9173-13E3-4966-83276AC2B1F0}"/>
              </a:ext>
            </a:extLst>
          </p:cNvPr>
          <p:cNvCxnSpPr/>
          <p:nvPr/>
        </p:nvCxnSpPr>
        <p:spPr>
          <a:xfrm flipV="1">
            <a:off x="8067174" y="1774658"/>
            <a:ext cx="1317458" cy="1143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12CEDD-C5CA-85DF-5499-9A3B0654092E}"/>
              </a:ext>
            </a:extLst>
          </p:cNvPr>
          <p:cNvSpPr txBox="1"/>
          <p:nvPr/>
        </p:nvSpPr>
        <p:spPr>
          <a:xfrm>
            <a:off x="9468853" y="1546058"/>
            <a:ext cx="24424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Snapmagic</a:t>
            </a:r>
            <a:r>
              <a:rPr lang="ko-KR" altLang="en-US" dirty="0"/>
              <a:t>에서 </a:t>
            </a:r>
            <a:r>
              <a:rPr lang="en-US" altLang="ko-KR" b="1" dirty="0"/>
              <a:t>symbol</a:t>
            </a:r>
            <a:r>
              <a:rPr lang="ko-KR" altLang="en-US" b="1" dirty="0"/>
              <a:t>만 자동생성</a:t>
            </a:r>
            <a:r>
              <a:rPr lang="ko-KR" altLang="en-US" dirty="0"/>
              <a:t>해서 다운로드 받음</a:t>
            </a:r>
            <a:r>
              <a:rPr lang="en-US" altLang="ko-KR" dirty="0"/>
              <a:t>(</a:t>
            </a:r>
            <a:r>
              <a:rPr lang="ko-KR" altLang="en-US" dirty="0"/>
              <a:t>따로 열심히 찾았는데 없음</a:t>
            </a:r>
            <a:r>
              <a:rPr lang="en-US" altLang="ko-KR" dirty="0"/>
              <a:t>.)</a:t>
            </a:r>
            <a:r>
              <a:rPr lang="ko-KR" altLang="en-US" dirty="0"/>
              <a:t> </a:t>
            </a:r>
            <a:r>
              <a:rPr lang="en-US" altLang="ko-KR" dirty="0"/>
              <a:t>FCX495TA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2345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CD850B-A858-E5B9-288D-41824B2B1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6EC99A-7F5C-71B7-3137-C4C48733B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4207"/>
          </a:xfrm>
        </p:spPr>
        <p:txBody>
          <a:bodyPr/>
          <a:lstStyle/>
          <a:p>
            <a:r>
              <a:rPr lang="ko-KR" altLang="en-US" dirty="0"/>
              <a:t>이번 미팅 기준 </a:t>
            </a:r>
            <a:r>
              <a:rPr lang="en-US" altLang="ko-KR" dirty="0"/>
              <a:t>10cell</a:t>
            </a:r>
            <a:r>
              <a:rPr lang="ko-KR" altLang="en-US" dirty="0"/>
              <a:t> </a:t>
            </a:r>
            <a:r>
              <a:rPr lang="en-US" altLang="ko-KR" dirty="0"/>
              <a:t>schematic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E7C7E2-3F9F-3BFF-1C32-84DA5874B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95604"/>
            <a:ext cx="10515600" cy="568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939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2102A-113A-56BB-AF5C-BE56DD5E2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B65348-75F8-0150-1E66-CEE736869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349"/>
          </a:xfrm>
        </p:spPr>
        <p:txBody>
          <a:bodyPr/>
          <a:lstStyle/>
          <a:p>
            <a:r>
              <a:rPr lang="ko-KR" altLang="en-US" dirty="0"/>
              <a:t>피드백 후 목표 </a:t>
            </a:r>
            <a:r>
              <a:rPr lang="en-US" altLang="ko-KR" dirty="0"/>
              <a:t>7cell schematic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4E3AE4-1DDC-ADA5-9A22-FD6FF83B99E1}"/>
              </a:ext>
            </a:extLst>
          </p:cNvPr>
          <p:cNvSpPr txBox="1"/>
          <p:nvPr/>
        </p:nvSpPr>
        <p:spPr>
          <a:xfrm>
            <a:off x="9276347" y="469232"/>
            <a:ext cx="26710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(</a:t>
            </a:r>
            <a:r>
              <a:rPr lang="ko-KR" altLang="en-US" sz="1600" dirty="0"/>
              <a:t>차이점</a:t>
            </a:r>
            <a:r>
              <a:rPr lang="en-US" altLang="ko-KR" sz="1600" dirty="0"/>
              <a:t>)</a:t>
            </a:r>
          </a:p>
          <a:p>
            <a:r>
              <a:rPr lang="en-US" altLang="ko-KR" sz="1600" dirty="0"/>
              <a:t>-FUSE </a:t>
            </a:r>
            <a:r>
              <a:rPr lang="ko-KR" altLang="en-US" sz="1600" dirty="0"/>
              <a:t>사용 </a:t>
            </a:r>
            <a:r>
              <a:rPr lang="en-US" altLang="ko-KR" sz="1600" dirty="0"/>
              <a:t>X</a:t>
            </a:r>
          </a:p>
          <a:p>
            <a:r>
              <a:rPr lang="en-US" altLang="ko-KR" sz="1600" dirty="0"/>
              <a:t>-PCHG</a:t>
            </a:r>
            <a:r>
              <a:rPr lang="ko-KR" altLang="en-US" sz="1600" dirty="0"/>
              <a:t>와 </a:t>
            </a:r>
            <a:r>
              <a:rPr lang="en-US" altLang="ko-KR" sz="1600" dirty="0"/>
              <a:t>PDSG</a:t>
            </a:r>
            <a:r>
              <a:rPr lang="ko-KR" altLang="en-US" sz="1600" dirty="0"/>
              <a:t>를 사용 </a:t>
            </a:r>
            <a:r>
              <a:rPr lang="en-US" altLang="ko-KR" sz="1600" dirty="0"/>
              <a:t>X</a:t>
            </a:r>
          </a:p>
          <a:p>
            <a:r>
              <a:rPr lang="en-US" altLang="ko-KR" sz="1600" dirty="0"/>
              <a:t>-BQ771807</a:t>
            </a:r>
            <a:r>
              <a:rPr lang="ko-KR" altLang="en-US" sz="1600" dirty="0"/>
              <a:t> 사용 </a:t>
            </a:r>
            <a:r>
              <a:rPr lang="en-US" altLang="ko-KR" sz="1600" dirty="0"/>
              <a:t>X</a:t>
            </a:r>
          </a:p>
          <a:p>
            <a:r>
              <a:rPr lang="en-US" altLang="ko-KR" sz="1600" dirty="0"/>
              <a:t>-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7EB9F0-B25D-2008-F2C5-1BD0F6691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767" y="1700236"/>
            <a:ext cx="8282580" cy="4688532"/>
          </a:xfrm>
          <a:prstGeom prst="rect">
            <a:avLst/>
          </a:prstGeom>
        </p:spPr>
      </p:pic>
      <p:sp>
        <p:nvSpPr>
          <p:cNvPr id="15" name="곱하기 기호 14">
            <a:extLst>
              <a:ext uri="{FF2B5EF4-FFF2-40B4-BE49-F238E27FC236}">
                <a16:creationId xmlns:a16="http://schemas.microsoft.com/office/drawing/2014/main" id="{25AFCD87-10E3-359B-6F0F-728B069F1881}"/>
              </a:ext>
            </a:extLst>
          </p:cNvPr>
          <p:cNvSpPr/>
          <p:nvPr/>
        </p:nvSpPr>
        <p:spPr>
          <a:xfrm>
            <a:off x="1453037" y="1558505"/>
            <a:ext cx="1589212" cy="3893132"/>
          </a:xfrm>
          <a:prstGeom prst="mathMultiply">
            <a:avLst/>
          </a:prstGeom>
          <a:solidFill>
            <a:schemeClr val="accent1">
              <a:alpha val="50000"/>
            </a:schemeClr>
          </a:solidFill>
          <a:ln w="15875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5F649E87-97AC-66C5-3979-7C2F392AE846}"/>
              </a:ext>
            </a:extLst>
          </p:cNvPr>
          <p:cNvCxnSpPr/>
          <p:nvPr/>
        </p:nvCxnSpPr>
        <p:spPr>
          <a:xfrm>
            <a:off x="7994276" y="3966882"/>
            <a:ext cx="1082489" cy="7059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DEBD86D6-4DFD-3924-F134-6F6A83F27624}"/>
              </a:ext>
            </a:extLst>
          </p:cNvPr>
          <p:cNvCxnSpPr/>
          <p:nvPr/>
        </p:nvCxnSpPr>
        <p:spPr>
          <a:xfrm>
            <a:off x="6326841" y="4377018"/>
            <a:ext cx="2803712" cy="5916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9285541-6EB1-43BA-5370-7CFD72910F1B}"/>
              </a:ext>
            </a:extLst>
          </p:cNvPr>
          <p:cNvSpPr txBox="1"/>
          <p:nvPr/>
        </p:nvSpPr>
        <p:spPr>
          <a:xfrm>
            <a:off x="9141523" y="4572887"/>
            <a:ext cx="28058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E3 </a:t>
            </a:r>
            <a:r>
              <a:rPr lang="ko-KR" altLang="en-US" sz="1600" dirty="0"/>
              <a:t>대신 </a:t>
            </a:r>
            <a:r>
              <a:rPr lang="en-US" altLang="ko-KR" sz="1600" dirty="0"/>
              <a:t>D7</a:t>
            </a:r>
            <a:r>
              <a:rPr lang="ko-KR" altLang="en-US" sz="1600" dirty="0"/>
              <a:t>의 다이오드 사용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011EB918-1BC9-D6C1-1AFD-26096878504B}"/>
              </a:ext>
            </a:extLst>
          </p:cNvPr>
          <p:cNvCxnSpPr/>
          <p:nvPr/>
        </p:nvCxnSpPr>
        <p:spPr>
          <a:xfrm flipV="1">
            <a:off x="5580529" y="2111188"/>
            <a:ext cx="1122830" cy="14657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B32412D-E158-6E79-3014-0381662B40EB}"/>
              </a:ext>
            </a:extLst>
          </p:cNvPr>
          <p:cNvSpPr txBox="1"/>
          <p:nvPr/>
        </p:nvSpPr>
        <p:spPr>
          <a:xfrm>
            <a:off x="6470512" y="1738502"/>
            <a:ext cx="28058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0</a:t>
            </a:r>
            <a:r>
              <a:rPr lang="ko-KR" altLang="en-US" sz="1600" dirty="0"/>
              <a:t>옴 저항은 </a:t>
            </a:r>
            <a:r>
              <a:rPr lang="ko-KR" altLang="en-US" sz="1600" dirty="0" err="1"/>
              <a:t>쇼트시킴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15569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BAEC57-9FBA-149D-C34C-43D8A08A0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FF36E1-79C8-7EDD-3DF4-DED25FAD3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80933"/>
          </a:xfrm>
        </p:spPr>
        <p:txBody>
          <a:bodyPr/>
          <a:lstStyle/>
          <a:p>
            <a:r>
              <a:rPr lang="en-US" altLang="ko-KR" dirty="0"/>
              <a:t>Altium schematic(</a:t>
            </a:r>
            <a:r>
              <a:rPr lang="ko-KR" altLang="en-US" dirty="0" err="1"/>
              <a:t>과충</a:t>
            </a:r>
            <a:r>
              <a:rPr lang="en-US" altLang="ko-KR" dirty="0"/>
              <a:t>/</a:t>
            </a:r>
            <a:r>
              <a:rPr lang="ko-KR" altLang="en-US" dirty="0"/>
              <a:t>방전 제어 부분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131741-A829-31DC-9469-171F47F46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395" y="1593956"/>
            <a:ext cx="9691862" cy="4898919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611D65D4-EEEF-F72D-2A6E-39C9675F2EC5}"/>
              </a:ext>
            </a:extLst>
          </p:cNvPr>
          <p:cNvCxnSpPr/>
          <p:nvPr/>
        </p:nvCxnSpPr>
        <p:spPr>
          <a:xfrm flipV="1">
            <a:off x="10374702" y="2070340"/>
            <a:ext cx="494581" cy="104667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B3067D-A12D-323A-C4F6-E782E69ACE2A}"/>
              </a:ext>
            </a:extLst>
          </p:cNvPr>
          <p:cNvSpPr txBox="1"/>
          <p:nvPr/>
        </p:nvSpPr>
        <p:spPr>
          <a:xfrm>
            <a:off x="9241765" y="1777041"/>
            <a:ext cx="27604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커넥터 핀 </a:t>
            </a:r>
            <a:r>
              <a:rPr lang="en-US" altLang="ko-KR" sz="1600" dirty="0"/>
              <a:t>2</a:t>
            </a:r>
            <a:r>
              <a:rPr lang="ko-KR" altLang="en-US" sz="1600" dirty="0" err="1"/>
              <a:t>개짜리로</a:t>
            </a:r>
            <a:r>
              <a:rPr lang="ko-KR" altLang="en-US" sz="1600" dirty="0"/>
              <a:t> 축소</a:t>
            </a: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37F3211D-AB62-D1CB-4D59-AB6FAC25BF66}"/>
              </a:ext>
            </a:extLst>
          </p:cNvPr>
          <p:cNvCxnSpPr/>
          <p:nvPr/>
        </p:nvCxnSpPr>
        <p:spPr>
          <a:xfrm flipV="1">
            <a:off x="2329132" y="2490158"/>
            <a:ext cx="747623" cy="5290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041061DC-4311-E017-862E-D5A3FCFE14FB}"/>
              </a:ext>
            </a:extLst>
          </p:cNvPr>
          <p:cNvCxnSpPr/>
          <p:nvPr/>
        </p:nvCxnSpPr>
        <p:spPr>
          <a:xfrm flipH="1" flipV="1">
            <a:off x="4543245" y="2467155"/>
            <a:ext cx="609600" cy="3853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25DEE03-39AB-9B3D-D735-6E2E2BAFE5E6}"/>
              </a:ext>
            </a:extLst>
          </p:cNvPr>
          <p:cNvSpPr txBox="1"/>
          <p:nvPr/>
        </p:nvSpPr>
        <p:spPr>
          <a:xfrm>
            <a:off x="2978989" y="2185323"/>
            <a:ext cx="21738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MOSFET </a:t>
            </a:r>
            <a:r>
              <a:rPr lang="ko-KR" altLang="en-US" sz="1600" dirty="0"/>
              <a:t>소스 부분에 다리가 </a:t>
            </a:r>
            <a:r>
              <a:rPr lang="en-US" altLang="ko-KR" sz="1600" dirty="0"/>
              <a:t>3</a:t>
            </a:r>
            <a:r>
              <a:rPr lang="ko-KR" altLang="en-US" sz="1600" dirty="0"/>
              <a:t>개임</a:t>
            </a:r>
          </a:p>
        </p:txBody>
      </p:sp>
    </p:spTree>
    <p:extLst>
      <p:ext uri="{BB962C8B-B14F-4D97-AF65-F5344CB8AC3E}">
        <p14:creationId xmlns:p14="http://schemas.microsoft.com/office/powerpoint/2010/main" val="25506173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33687F-2666-EE66-FBC0-AC39DDD45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bq76942 IC </a:t>
            </a:r>
            <a:r>
              <a:rPr lang="ko-KR" altLang="en-US" dirty="0"/>
              <a:t>핀 </a:t>
            </a:r>
            <a:r>
              <a:rPr lang="en-US" altLang="ko-KR" dirty="0"/>
              <a:t>floating </a:t>
            </a:r>
            <a:r>
              <a:rPr lang="ko-KR" altLang="en-US" dirty="0"/>
              <a:t>가능 여부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0F3F19-1AD8-427F-B60D-0E7B8DAF2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843" y="1731033"/>
            <a:ext cx="5754663" cy="4948687"/>
          </a:xfrm>
          <a:prstGeom prst="rect">
            <a:avLst/>
          </a:prstGeom>
        </p:spPr>
      </p:pic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8D6FD074-FA77-BEB0-79D7-C3B886283462}"/>
              </a:ext>
            </a:extLst>
          </p:cNvPr>
          <p:cNvCxnSpPr/>
          <p:nvPr/>
        </p:nvCxnSpPr>
        <p:spPr>
          <a:xfrm flipV="1">
            <a:off x="6573328" y="5204604"/>
            <a:ext cx="1236453" cy="39106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2092054-049D-898D-322E-D340C2DBE126}"/>
              </a:ext>
            </a:extLst>
          </p:cNvPr>
          <p:cNvSpPr txBox="1"/>
          <p:nvPr/>
        </p:nvSpPr>
        <p:spPr>
          <a:xfrm>
            <a:off x="7977996" y="4815361"/>
            <a:ext cx="3375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PDSG, PCHG</a:t>
            </a:r>
            <a:r>
              <a:rPr lang="ko-KR" altLang="en-US" sz="1600" dirty="0"/>
              <a:t>는 미사용시 </a:t>
            </a:r>
            <a:r>
              <a:rPr lang="en-US" altLang="ko-KR" sz="1600" dirty="0"/>
              <a:t>floating</a:t>
            </a:r>
            <a:r>
              <a:rPr lang="ko-KR" altLang="en-US" sz="1600" dirty="0"/>
              <a:t>으로 두면 </a:t>
            </a:r>
            <a:r>
              <a:rPr lang="ko-KR" altLang="en-US" sz="1600" dirty="0" err="1"/>
              <a:t>된다는것</a:t>
            </a:r>
            <a:r>
              <a:rPr lang="ko-KR" altLang="en-US" sz="1600" dirty="0"/>
              <a:t> 확인</a:t>
            </a:r>
          </a:p>
        </p:txBody>
      </p:sp>
    </p:spTree>
    <p:extLst>
      <p:ext uri="{BB962C8B-B14F-4D97-AF65-F5344CB8AC3E}">
        <p14:creationId xmlns:p14="http://schemas.microsoft.com/office/powerpoint/2010/main" val="24123962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848" y="342900"/>
            <a:ext cx="4095750" cy="4264270"/>
          </a:xfrm>
          <a:prstGeom prst="rect">
            <a:avLst/>
          </a:prstGeom>
        </p:spPr>
      </p:pic>
      <p:sp>
        <p:nvSpPr>
          <p:cNvPr id="8" name="내용 개체 틀 2"/>
          <p:cNvSpPr txBox="1">
            <a:spLocks/>
          </p:cNvSpPr>
          <p:nvPr/>
        </p:nvSpPr>
        <p:spPr>
          <a:xfrm>
            <a:off x="687998" y="5026025"/>
            <a:ext cx="10515600" cy="1005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Reg1</a:t>
            </a:r>
            <a:r>
              <a:rPr lang="ko-KR" altLang="en-US" dirty="0"/>
              <a:t>에서 전원 연결</a:t>
            </a:r>
            <a:r>
              <a:rPr lang="en-US" altLang="ko-KR" dirty="0"/>
              <a:t>, I2C </a:t>
            </a:r>
            <a:r>
              <a:rPr lang="ko-KR" altLang="en-US" dirty="0"/>
              <a:t>통신을 위한 </a:t>
            </a:r>
            <a:r>
              <a:rPr lang="en-US" altLang="ko-KR" dirty="0"/>
              <a:t>SDA, SCL </a:t>
            </a:r>
            <a:r>
              <a:rPr lang="ko-KR" altLang="en-US" dirty="0"/>
              <a:t>연결</a:t>
            </a:r>
            <a:endParaRPr lang="en-US" altLang="ko-KR" dirty="0"/>
          </a:p>
          <a:p>
            <a:r>
              <a:rPr lang="ko-KR" altLang="en-US" dirty="0"/>
              <a:t>데이터 시트에 따라 </a:t>
            </a:r>
            <a:r>
              <a:rPr lang="en-US" altLang="ko-KR" dirty="0"/>
              <a:t>GPIO input 1</a:t>
            </a:r>
            <a:r>
              <a:rPr lang="ko-KR" altLang="en-US" dirty="0"/>
              <a:t>개</a:t>
            </a:r>
            <a:r>
              <a:rPr lang="en-US" altLang="ko-KR" dirty="0"/>
              <a:t>, output 3</a:t>
            </a:r>
            <a:r>
              <a:rPr lang="ko-KR" altLang="en-US" dirty="0"/>
              <a:t>개 연결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A5A813D-5BF9-08D1-220B-14196DD6A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195" y="289431"/>
            <a:ext cx="5182805" cy="431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98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78776" y="237392"/>
            <a:ext cx="9144000" cy="1092078"/>
          </a:xfrm>
        </p:spPr>
        <p:txBody>
          <a:bodyPr>
            <a:normAutofit/>
          </a:bodyPr>
          <a:lstStyle/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pic>
        <p:nvPicPr>
          <p:cNvPr id="4" name="그림 3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78777" y="1445276"/>
            <a:ext cx="5760000" cy="2880000"/>
          </a:xfrm>
          <a:prstGeom prst="rect">
            <a:avLst/>
          </a:prstGeom>
        </p:spPr>
      </p:pic>
      <p:pic>
        <p:nvPicPr>
          <p:cNvPr id="6" name="그림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152416" y="1445276"/>
            <a:ext cx="5760000" cy="2880000"/>
          </a:xfrm>
          <a:prstGeom prst="rect">
            <a:avLst/>
          </a:prstGeom>
        </p:spPr>
      </p:pic>
      <p:sp>
        <p:nvSpPr>
          <p:cNvPr id="10" name="제목 1"/>
          <p:cNvSpPr txBox="1">
            <a:spLocks/>
          </p:cNvSpPr>
          <p:nvPr/>
        </p:nvSpPr>
        <p:spPr>
          <a:xfrm>
            <a:off x="710496" y="4607169"/>
            <a:ext cx="10883839" cy="18542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ko-KR" altLang="en-US" sz="2000" dirty="0" err="1"/>
              <a:t>슬레이브의</a:t>
            </a:r>
            <a:r>
              <a:rPr lang="ko-KR" altLang="en-US" sz="2000" dirty="0"/>
              <a:t> 정보를 읽기 위하여 마스터 보드에서 </a:t>
            </a:r>
            <a:r>
              <a:rPr lang="ko-KR" altLang="en-US" sz="2000" dirty="0" err="1"/>
              <a:t>슬레이브</a:t>
            </a:r>
            <a:r>
              <a:rPr lang="ko-KR" altLang="en-US" sz="2000" dirty="0"/>
              <a:t> 기기의 주소와 레지스터의 주소를 전달한다</a:t>
            </a:r>
            <a:r>
              <a:rPr lang="en-US" altLang="ko-KR" sz="2000" dirty="0"/>
              <a:t>.</a:t>
            </a:r>
          </a:p>
          <a:p>
            <a:pPr algn="l">
              <a:lnSpc>
                <a:spcPct val="170000"/>
              </a:lnSpc>
            </a:pPr>
            <a:r>
              <a:rPr lang="ko-KR" altLang="en-US" sz="2000" dirty="0" err="1"/>
              <a:t>슬레이즈의</a:t>
            </a:r>
            <a:r>
              <a:rPr lang="ko-KR" altLang="en-US" sz="2000" dirty="0"/>
              <a:t> 주소의 경우 </a:t>
            </a:r>
            <a:r>
              <a:rPr lang="en-US" altLang="ko-KR" sz="2000" dirty="0"/>
              <a:t>7</a:t>
            </a:r>
            <a:r>
              <a:rPr lang="ko-KR" altLang="en-US" sz="2000" dirty="0"/>
              <a:t>비트이므로 </a:t>
            </a:r>
            <a:r>
              <a:rPr lang="en-US" altLang="ko-KR" sz="2000" dirty="0"/>
              <a:t>8</a:t>
            </a:r>
            <a:r>
              <a:rPr lang="ko-KR" altLang="en-US" sz="2000" dirty="0"/>
              <a:t>비트로 전송하기 위해 왼쪽으로 </a:t>
            </a:r>
            <a:r>
              <a:rPr lang="ko-KR" altLang="en-US" sz="2000" dirty="0" err="1"/>
              <a:t>쉬프트해야</a:t>
            </a:r>
            <a:r>
              <a:rPr lang="ko-KR" altLang="en-US" sz="2000" dirty="0"/>
              <a:t> 한다</a:t>
            </a:r>
            <a:r>
              <a:rPr lang="en-US" altLang="ko-KR" sz="2000" dirty="0"/>
              <a:t>.</a:t>
            </a:r>
          </a:p>
          <a:p>
            <a:pPr algn="l">
              <a:lnSpc>
                <a:spcPct val="170000"/>
              </a:lnSpc>
            </a:pPr>
            <a:r>
              <a:rPr lang="en-US" altLang="ko-KR" sz="2000" dirty="0"/>
              <a:t>SCL</a:t>
            </a:r>
            <a:r>
              <a:rPr lang="ko-KR" altLang="en-US" sz="2000" dirty="0"/>
              <a:t>에서 </a:t>
            </a:r>
            <a:r>
              <a:rPr lang="en-US" altLang="ko-KR" sz="2000" dirty="0"/>
              <a:t>100kHz</a:t>
            </a:r>
            <a:r>
              <a:rPr lang="ko-KR" altLang="en-US" sz="2000" dirty="0"/>
              <a:t>로 정해진 펄스 속도에 따라서 위 데이터를 전달한다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769433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908E9E-39BA-26F0-96E0-85D8AE136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LAYOUT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F734FEA-B4B0-EE59-C415-81821DC58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1624" y="231657"/>
            <a:ext cx="7807085" cy="484112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49067C-9D3E-9040-3A3F-C5B13F72996F}"/>
              </a:ext>
            </a:extLst>
          </p:cNvPr>
          <p:cNvSpPr txBox="1"/>
          <p:nvPr/>
        </p:nvSpPr>
        <p:spPr>
          <a:xfrm>
            <a:off x="1387168" y="5341322"/>
            <a:ext cx="10022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MCU</a:t>
            </a:r>
            <a:r>
              <a:rPr lang="ko-KR" altLang="en-US" dirty="0"/>
              <a:t>와 </a:t>
            </a:r>
            <a:r>
              <a:rPr lang="en-US" altLang="ko-KR" dirty="0"/>
              <a:t>IC</a:t>
            </a:r>
            <a:r>
              <a:rPr lang="ko-KR" altLang="en-US" dirty="0"/>
              <a:t>칩 주변 회로가 선이 너무 많아서 쉽지 않음</a:t>
            </a:r>
            <a:r>
              <a:rPr lang="en-US" altLang="ko-KR" dirty="0"/>
              <a:t>..</a:t>
            </a:r>
          </a:p>
          <a:p>
            <a:pPr marL="342900" indent="-342900">
              <a:buAutoNum type="arabicPeriod"/>
            </a:pPr>
            <a:r>
              <a:rPr lang="en-US" altLang="ko-KR" dirty="0"/>
              <a:t>Layer </a:t>
            </a:r>
            <a:r>
              <a:rPr lang="ko-KR" altLang="en-US" dirty="0"/>
              <a:t>여러 개 사용하는 방법과 </a:t>
            </a:r>
            <a:r>
              <a:rPr lang="ko-KR" altLang="en-US" dirty="0" err="1"/>
              <a:t>주의할점</a:t>
            </a:r>
            <a:r>
              <a:rPr lang="en-US" altLang="ko-KR" dirty="0"/>
              <a:t>,</a:t>
            </a:r>
            <a:r>
              <a:rPr lang="ko-KR" altLang="en-US" dirty="0"/>
              <a:t> 팀장님 </a:t>
            </a:r>
            <a:r>
              <a:rPr lang="en-US" altLang="ko-KR" dirty="0"/>
              <a:t>sample </a:t>
            </a:r>
            <a:r>
              <a:rPr lang="ko-KR" altLang="en-US" dirty="0"/>
              <a:t>보면 </a:t>
            </a:r>
            <a:r>
              <a:rPr lang="en-US" altLang="ko-KR" dirty="0"/>
              <a:t>GND</a:t>
            </a:r>
            <a:r>
              <a:rPr lang="ko-KR" altLang="en-US" dirty="0"/>
              <a:t>만 다른 레이어 선으로 </a:t>
            </a:r>
            <a:r>
              <a:rPr lang="ko-KR" altLang="en-US" dirty="0" err="1"/>
              <a:t>처리한것으로</a:t>
            </a:r>
            <a:r>
              <a:rPr lang="ko-KR" altLang="en-US" dirty="0"/>
              <a:t> 보이는데 다른 선들도 연결해도 되는지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VIA </a:t>
            </a:r>
            <a:r>
              <a:rPr lang="ko-KR" altLang="en-US" dirty="0"/>
              <a:t>같은 경우는 그냥 박기만 하면 연결이 </a:t>
            </a:r>
            <a:r>
              <a:rPr lang="ko-KR" altLang="en-US" dirty="0" err="1"/>
              <a:t>되는건지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19555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FD83D0C-E4D3-EEE2-C741-92DFBD03A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9834"/>
            <a:ext cx="12192000" cy="581526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381DB84-EDC3-DDAA-4830-4705C50953B1}"/>
              </a:ext>
            </a:extLst>
          </p:cNvPr>
          <p:cNvSpPr txBox="1"/>
          <p:nvPr/>
        </p:nvSpPr>
        <p:spPr>
          <a:xfrm>
            <a:off x="5575300" y="515903"/>
            <a:ext cx="3048000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/>
                </a:solidFill>
              </a:rPr>
              <a:t>또 다른 레이아웃 진행상황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altLang="ko-KR" dirty="0">
                <a:solidFill>
                  <a:schemeClr val="bg1"/>
                </a:solidFill>
              </a:rPr>
              <a:t>f103</a:t>
            </a:r>
            <a:r>
              <a:rPr lang="ko-KR" altLang="en-US" dirty="0">
                <a:solidFill>
                  <a:schemeClr val="bg1"/>
                </a:solidFill>
              </a:rPr>
              <a:t>부분 미완성</a:t>
            </a:r>
            <a:endParaRPr lang="en-US" altLang="ko-KR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ko-KR" altLang="en-US" dirty="0">
                <a:solidFill>
                  <a:schemeClr val="bg1"/>
                </a:solidFill>
              </a:rPr>
              <a:t>방법론적으로 맞게 하고 있으면 빠르게 제작 가능</a:t>
            </a:r>
          </a:p>
        </p:txBody>
      </p:sp>
    </p:spTree>
    <p:extLst>
      <p:ext uri="{BB962C8B-B14F-4D97-AF65-F5344CB8AC3E}">
        <p14:creationId xmlns:p14="http://schemas.microsoft.com/office/powerpoint/2010/main" val="28370455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35DA41A-29BB-9F41-F13E-836C03562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50" y="549085"/>
            <a:ext cx="11274693" cy="31721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92845D0-D308-AF85-BF14-B29D58236B1E}"/>
              </a:ext>
            </a:extLst>
          </p:cNvPr>
          <p:cNvSpPr txBox="1"/>
          <p:nvPr/>
        </p:nvSpPr>
        <p:spPr>
          <a:xfrm>
            <a:off x="584522" y="4323144"/>
            <a:ext cx="11036460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위와 같이 </a:t>
            </a:r>
            <a:r>
              <a:rPr lang="en-US" altLang="ko-KR" dirty="0"/>
              <a:t>VSS</a:t>
            </a:r>
            <a:r>
              <a:rPr lang="ko-KR" altLang="en-US" dirty="0"/>
              <a:t>와 </a:t>
            </a:r>
            <a:r>
              <a:rPr lang="en-US" altLang="ko-KR" dirty="0"/>
              <a:t>PGND</a:t>
            </a:r>
            <a:r>
              <a:rPr lang="ko-KR" altLang="en-US" dirty="0"/>
              <a:t>의 </a:t>
            </a:r>
            <a:r>
              <a:rPr lang="en-US" altLang="ko-KR" dirty="0"/>
              <a:t>plane</a:t>
            </a:r>
            <a:r>
              <a:rPr lang="ko-KR" altLang="en-US" dirty="0"/>
              <a:t>을 지정하여 각각을 그라운드로 설정하였음</a:t>
            </a:r>
            <a:r>
              <a:rPr lang="en-US" altLang="ko-KR" dirty="0"/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이를 이용해 </a:t>
            </a:r>
            <a:r>
              <a:rPr lang="en-US" altLang="ko-KR" dirty="0"/>
              <a:t>via</a:t>
            </a:r>
            <a:r>
              <a:rPr lang="ko-KR" altLang="en-US" dirty="0"/>
              <a:t>를 박아서 그라운드 처리를 할 때 이용을 하였음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D98A456-E6E1-B9FE-2162-42C87CCA2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2005" y="4323144"/>
            <a:ext cx="3083832" cy="19006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AE159EC-2A9F-A06E-6218-F7C89D4CDD5B}"/>
              </a:ext>
            </a:extLst>
          </p:cNvPr>
          <p:cNvSpPr txBox="1"/>
          <p:nvPr/>
        </p:nvSpPr>
        <p:spPr>
          <a:xfrm>
            <a:off x="4919241" y="5794817"/>
            <a:ext cx="4045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옆과 같이 </a:t>
            </a:r>
            <a:r>
              <a:rPr lang="en-US" altLang="ko-KR" dirty="0"/>
              <a:t>VSS</a:t>
            </a:r>
            <a:r>
              <a:rPr lang="ko-KR" altLang="en-US" dirty="0"/>
              <a:t> 평면을 </a:t>
            </a:r>
            <a:r>
              <a:rPr lang="en-US" altLang="ko-KR" dirty="0"/>
              <a:t>net </a:t>
            </a:r>
            <a:r>
              <a:rPr lang="ko-KR" altLang="en-US" dirty="0"/>
              <a:t>연결했음</a:t>
            </a:r>
          </a:p>
        </p:txBody>
      </p:sp>
    </p:spTree>
    <p:extLst>
      <p:ext uri="{BB962C8B-B14F-4D97-AF65-F5344CB8AC3E}">
        <p14:creationId xmlns:p14="http://schemas.microsoft.com/office/powerpoint/2010/main" val="24822569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D2268D3-B2B8-8032-F096-0FE89B802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23" y="978061"/>
            <a:ext cx="5324775" cy="4692001"/>
          </a:xfrm>
          <a:prstGeom prst="rect">
            <a:avLst/>
          </a:prstGeom>
          <a:ln>
            <a:solidFill>
              <a:schemeClr val="accent4">
                <a:lumMod val="60000"/>
                <a:lumOff val="40000"/>
              </a:schemeClr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370F1D-D3A5-EDC7-D92E-370A1580D0E1}"/>
              </a:ext>
            </a:extLst>
          </p:cNvPr>
          <p:cNvSpPr txBox="1"/>
          <p:nvPr/>
        </p:nvSpPr>
        <p:spPr>
          <a:xfrm>
            <a:off x="6410447" y="2076966"/>
            <a:ext cx="4215112" cy="1696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- </a:t>
            </a:r>
            <a:r>
              <a:rPr lang="ko-KR" altLang="en-US" dirty="0"/>
              <a:t>레이아웃을 진행하다가 다음과 같이 선을 관통해야 되는 상황일 때 이렇게 뒷면에 </a:t>
            </a:r>
            <a:r>
              <a:rPr lang="en-US" altLang="ko-KR" b="1" dirty="0"/>
              <a:t>via</a:t>
            </a:r>
            <a:r>
              <a:rPr lang="ko-KR" altLang="en-US" b="1" dirty="0"/>
              <a:t>를 </a:t>
            </a:r>
            <a:r>
              <a:rPr lang="en-US" altLang="ko-KR" b="1" dirty="0"/>
              <a:t>2</a:t>
            </a:r>
            <a:r>
              <a:rPr lang="ko-KR" altLang="en-US" b="1" dirty="0"/>
              <a:t>개 뚫어서 이어버리면 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dirty="0"/>
              <a:t>전기적으로 통하게 되는 것인지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10D09F17-CC61-90F8-75C4-A2B181E7FC30}"/>
              </a:ext>
            </a:extLst>
          </p:cNvPr>
          <p:cNvSpPr/>
          <p:nvPr/>
        </p:nvSpPr>
        <p:spPr>
          <a:xfrm rot="19050810">
            <a:off x="1760651" y="841291"/>
            <a:ext cx="1930400" cy="4965539"/>
          </a:xfrm>
          <a:prstGeom prst="ellipse">
            <a:avLst/>
          </a:prstGeom>
          <a:noFill/>
          <a:ln w="762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84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FFAB0D-A985-E376-D1A6-B5CD02329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보강해야하는</a:t>
            </a:r>
            <a:r>
              <a:rPr lang="ko-KR" altLang="en-US" dirty="0"/>
              <a:t> 부분 및 궁금한 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AE88B5-8BCD-EC5E-21E3-7552446A3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Via</a:t>
            </a:r>
            <a:r>
              <a:rPr lang="ko-KR" altLang="en-US" dirty="0"/>
              <a:t>를 사용할 때 주의점</a:t>
            </a:r>
            <a:r>
              <a:rPr lang="en-US" altLang="ko-KR" dirty="0"/>
              <a:t>(layer </a:t>
            </a:r>
            <a:r>
              <a:rPr lang="ko-KR" altLang="en-US" dirty="0"/>
              <a:t>관련</a:t>
            </a:r>
            <a:r>
              <a:rPr lang="en-US" altLang="ko-KR" dirty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dirty="0"/>
              <a:t>뒷면을 사용할 때 유의해야 하는 점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설계할 때 오류가 적은 방향으로 설계하는 방법</a:t>
            </a:r>
            <a:r>
              <a:rPr lang="en-US" altLang="ko-KR" dirty="0"/>
              <a:t>(</a:t>
            </a:r>
            <a:r>
              <a:rPr lang="ko-KR" altLang="en-US" dirty="0"/>
              <a:t>노이즈 등</a:t>
            </a:r>
            <a:r>
              <a:rPr lang="en-US" altLang="ko-KR" dirty="0"/>
              <a:t>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dirty="0"/>
              <a:t>  -&gt; </a:t>
            </a:r>
            <a:r>
              <a:rPr lang="ko-KR" altLang="en-US" dirty="0" err="1"/>
              <a:t>커패시터의</a:t>
            </a:r>
            <a:r>
              <a:rPr lang="ko-KR" altLang="en-US" dirty="0"/>
              <a:t> 위치</a:t>
            </a:r>
            <a:r>
              <a:rPr lang="en-US" altLang="ko-KR" dirty="0"/>
              <a:t>, </a:t>
            </a:r>
            <a:r>
              <a:rPr lang="ko-KR" altLang="en-US" dirty="0"/>
              <a:t>소자와 </a:t>
            </a:r>
            <a:r>
              <a:rPr lang="en-US" altLang="ko-KR" dirty="0"/>
              <a:t>IC</a:t>
            </a:r>
            <a:r>
              <a:rPr lang="ko-KR" altLang="en-US" dirty="0"/>
              <a:t>칩 사이의 거리 등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그라운드 처리 및 그라운드 커넥터 </a:t>
            </a:r>
            <a:r>
              <a:rPr lang="ko-KR" altLang="en-US" dirty="0" err="1"/>
              <a:t>추가해야함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08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78776" y="237392"/>
            <a:ext cx="9144000" cy="1092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881429" y="5341067"/>
            <a:ext cx="10591802" cy="138797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en-US" altLang="ko-KR" sz="1800" dirty="0"/>
              <a:t>- </a:t>
            </a:r>
            <a:r>
              <a:rPr lang="ko-KR" altLang="en-US" sz="1800" dirty="0"/>
              <a:t>사용하는 </a:t>
            </a:r>
            <a:r>
              <a:rPr lang="en-US" altLang="ko-KR" sz="1800" dirty="0"/>
              <a:t>Tmp102 </a:t>
            </a:r>
            <a:r>
              <a:rPr lang="ko-KR" altLang="en-US" sz="1800" dirty="0"/>
              <a:t>보드의 경우 </a:t>
            </a:r>
            <a:r>
              <a:rPr lang="en-US" altLang="ko-KR" sz="1800" dirty="0"/>
              <a:t>a0 </a:t>
            </a:r>
            <a:r>
              <a:rPr lang="ko-KR" altLang="en-US" sz="1800" dirty="0"/>
              <a:t>핀을 </a:t>
            </a:r>
            <a:r>
              <a:rPr lang="en-US" altLang="ko-KR" sz="1800" dirty="0"/>
              <a:t>ground</a:t>
            </a:r>
            <a:r>
              <a:rPr lang="ko-KR" altLang="en-US" sz="1800" dirty="0"/>
              <a:t>로 연결하므로 주소는 </a:t>
            </a:r>
            <a:r>
              <a:rPr lang="en-US" altLang="ko-KR" sz="1800" dirty="0"/>
              <a:t>0x48</a:t>
            </a:r>
            <a:r>
              <a:rPr lang="ko-KR" altLang="en-US" sz="1800" dirty="0"/>
              <a:t>이고 위 </a:t>
            </a:r>
            <a:r>
              <a:rPr lang="en-US" altLang="ko-KR" sz="1800" dirty="0"/>
              <a:t>7</a:t>
            </a:r>
            <a:r>
              <a:rPr lang="ko-KR" altLang="en-US" sz="1800" dirty="0"/>
              <a:t>비트 주소를 </a:t>
            </a:r>
            <a:r>
              <a:rPr lang="en-US" altLang="ko-KR" sz="1800" dirty="0"/>
              <a:t>8</a:t>
            </a:r>
            <a:r>
              <a:rPr lang="ko-KR" altLang="en-US" sz="1800" dirty="0"/>
              <a:t>비트로 전송하기 위해 </a:t>
            </a:r>
            <a:r>
              <a:rPr lang="en-US" altLang="ko-KR" sz="1800" dirty="0"/>
              <a:t>0x48 &lt;&lt;1</a:t>
            </a:r>
            <a:r>
              <a:rPr lang="ko-KR" altLang="en-US" sz="1800" dirty="0"/>
              <a:t>하여 전달</a:t>
            </a:r>
            <a:endParaRPr lang="en-US" altLang="ko-KR" sz="1800" dirty="0"/>
          </a:p>
          <a:p>
            <a:pPr algn="l">
              <a:lnSpc>
                <a:spcPct val="170000"/>
              </a:lnSpc>
            </a:pPr>
            <a:r>
              <a:rPr lang="en-US" altLang="ko-KR" sz="1800" dirty="0"/>
              <a:t>- </a:t>
            </a:r>
            <a:r>
              <a:rPr lang="ko-KR" altLang="en-US" sz="1800" dirty="0"/>
              <a:t>온도 레지스터의 주소는 </a:t>
            </a:r>
            <a:r>
              <a:rPr lang="en-US" altLang="ko-KR" sz="1800" dirty="0"/>
              <a:t>0x00</a:t>
            </a:r>
            <a:r>
              <a:rPr lang="ko-KR" altLang="en-US" sz="1800" dirty="0"/>
              <a:t>이므로 위 값을 전달</a:t>
            </a:r>
            <a:endParaRPr lang="en-US" altLang="ko-KR" sz="1800" dirty="0"/>
          </a:p>
        </p:txBody>
      </p:sp>
      <p:pic>
        <p:nvPicPr>
          <p:cNvPr id="3" name="그림 2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010275" y="368746"/>
            <a:ext cx="5311159" cy="2520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381750" y="1234026"/>
            <a:ext cx="4554351" cy="33593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010275" y="2821067"/>
            <a:ext cx="5311159" cy="2520000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10055038" y="3365501"/>
            <a:ext cx="995084" cy="25347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ㅍ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6381750" y="4276724"/>
            <a:ext cx="4554351" cy="1988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612" y="1569964"/>
            <a:ext cx="4915330" cy="3383035"/>
          </a:xfrm>
          <a:prstGeom prst="rect">
            <a:avLst/>
          </a:prstGeom>
        </p:spPr>
      </p:pic>
      <p:cxnSp>
        <p:nvCxnSpPr>
          <p:cNvPr id="13" name="직선 화살표 연결선 12"/>
          <p:cNvCxnSpPr>
            <a:stCxn id="5" idx="1"/>
          </p:cNvCxnSpPr>
          <p:nvPr/>
        </p:nvCxnSpPr>
        <p:spPr>
          <a:xfrm flipH="1">
            <a:off x="3438525" y="1401996"/>
            <a:ext cx="2943225" cy="148675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>
            <a:off x="3143250" y="4392417"/>
            <a:ext cx="3133725" cy="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6636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78776" y="237392"/>
            <a:ext cx="9144000" cy="1092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899161" y="4700987"/>
            <a:ext cx="10591802" cy="138797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lnSpc>
                <a:spcPct val="170000"/>
              </a:lnSpc>
              <a:buFontTx/>
              <a:buChar char="-"/>
            </a:pPr>
            <a:r>
              <a:rPr lang="en-US" altLang="ko-KR" sz="1800" dirty="0"/>
              <a:t>7</a:t>
            </a:r>
            <a:r>
              <a:rPr lang="ko-KR" altLang="en-US" sz="1800" dirty="0"/>
              <a:t>비트의 주소와 </a:t>
            </a:r>
            <a:r>
              <a:rPr lang="en-US" altLang="ko-KR" sz="1800" dirty="0"/>
              <a:t>read </a:t>
            </a:r>
            <a:r>
              <a:rPr lang="ko-KR" altLang="en-US" sz="1800" dirty="0"/>
              <a:t>비트</a:t>
            </a:r>
            <a:r>
              <a:rPr lang="en-US" altLang="ko-KR" sz="1800" dirty="0"/>
              <a:t>1</a:t>
            </a:r>
            <a:r>
              <a:rPr lang="ko-KR" altLang="en-US" sz="1800" dirty="0"/>
              <a:t>을 합쳐서 </a:t>
            </a:r>
            <a:r>
              <a:rPr lang="en-US" altLang="ko-KR" sz="1800" dirty="0"/>
              <a:t>8</a:t>
            </a:r>
            <a:r>
              <a:rPr lang="ko-KR" altLang="en-US" sz="1800" dirty="0"/>
              <a:t>비트를 전송하면 온도 데이터 </a:t>
            </a:r>
            <a:r>
              <a:rPr lang="en-US" altLang="ko-KR" sz="1800" dirty="0"/>
              <a:t>2</a:t>
            </a:r>
            <a:r>
              <a:rPr lang="ko-KR" altLang="en-US" sz="1800" dirty="0"/>
              <a:t>바이트를 받게 된다</a:t>
            </a:r>
            <a:r>
              <a:rPr lang="en-US" altLang="ko-KR" sz="1800" dirty="0"/>
              <a:t>(12</a:t>
            </a:r>
            <a:r>
              <a:rPr lang="ko-KR" altLang="en-US" sz="1800" dirty="0"/>
              <a:t>비트</a:t>
            </a:r>
            <a:r>
              <a:rPr lang="en-US" altLang="ko-KR" sz="1800" dirty="0"/>
              <a:t>)</a:t>
            </a:r>
          </a:p>
          <a:p>
            <a:pPr marL="285750" indent="-285750" algn="l">
              <a:lnSpc>
                <a:spcPct val="170000"/>
              </a:lnSpc>
              <a:buFontTx/>
              <a:buChar char="-"/>
            </a:pPr>
            <a:r>
              <a:rPr lang="en-US" altLang="ko-KR" sz="1800" dirty="0"/>
              <a:t>NAK </a:t>
            </a:r>
            <a:r>
              <a:rPr lang="ko-KR" altLang="en-US" sz="1800" dirty="0"/>
              <a:t>비트를 통해 데이터가 모두 전송이 되었음을 표시</a:t>
            </a:r>
            <a:endParaRPr lang="en-US" altLang="ko-KR" sz="1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647" y="1481221"/>
            <a:ext cx="8690830" cy="321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939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78776" y="184638"/>
            <a:ext cx="9144000" cy="1092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3300044" y="828309"/>
            <a:ext cx="3996106" cy="5011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ko-KR" altLang="en-US" sz="1800" b="1"/>
              <a:t>받아온 데이터를 온도로 변환하기</a:t>
            </a:r>
            <a:endParaRPr lang="en-US" altLang="ko-KR" sz="1800" b="1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6485789" y="1573824"/>
            <a:ext cx="5207979" cy="234754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lnSpc>
                <a:spcPct val="170000"/>
              </a:lnSpc>
              <a:buFontTx/>
              <a:buChar char="-"/>
            </a:pPr>
            <a:r>
              <a:rPr lang="en-US" altLang="ko-KR" sz="1800" b="1" dirty="0"/>
              <a:t>1byte(8</a:t>
            </a:r>
            <a:r>
              <a:rPr lang="ko-KR" altLang="en-US" sz="1800" b="1" dirty="0"/>
              <a:t>비트</a:t>
            </a:r>
            <a:r>
              <a:rPr lang="en-US" altLang="ko-KR" sz="1800" b="1" dirty="0"/>
              <a:t>) </a:t>
            </a:r>
            <a:r>
              <a:rPr lang="ko-KR" altLang="en-US" sz="1800" b="1" dirty="0"/>
              <a:t>단위로 받게 되는 데이터를 </a:t>
            </a:r>
            <a:r>
              <a:rPr lang="en-US" altLang="ko-KR" sz="1800" b="1" dirty="0" err="1"/>
              <a:t>tempRaw</a:t>
            </a:r>
            <a:r>
              <a:rPr lang="en-US" altLang="ko-KR" sz="1800" b="1" dirty="0"/>
              <a:t> </a:t>
            </a:r>
            <a:r>
              <a:rPr lang="ko-KR" altLang="en-US" sz="1800" b="1" dirty="0"/>
              <a:t>배열에 저장</a:t>
            </a:r>
            <a:endParaRPr lang="en-US" altLang="ko-KR" sz="1800" b="1" dirty="0"/>
          </a:p>
          <a:p>
            <a:pPr marL="285750" indent="-285750" algn="l">
              <a:lnSpc>
                <a:spcPct val="170000"/>
              </a:lnSpc>
              <a:buFontTx/>
              <a:buChar char="-"/>
            </a:pPr>
            <a:r>
              <a:rPr lang="ko-KR" altLang="en-US" sz="1800" b="1" dirty="0"/>
              <a:t>온도 데이터 </a:t>
            </a:r>
            <a:r>
              <a:rPr lang="en-US" altLang="ko-KR" sz="1800" b="1" dirty="0"/>
              <a:t>12</a:t>
            </a:r>
            <a:r>
              <a:rPr lang="ko-KR" altLang="en-US" sz="1800" b="1" dirty="0"/>
              <a:t>비트를 정렬하여 </a:t>
            </a:r>
            <a:r>
              <a:rPr lang="en-US" altLang="ko-KR" sz="1800" b="1" dirty="0" err="1"/>
              <a:t>tempValue</a:t>
            </a:r>
            <a:r>
              <a:rPr lang="ko-KR" altLang="en-US" sz="1800" b="1" dirty="0" err="1"/>
              <a:t>에저장</a:t>
            </a:r>
            <a:endParaRPr lang="en-US" altLang="ko-KR" sz="1800" b="1" dirty="0"/>
          </a:p>
          <a:p>
            <a:pPr marL="285750" indent="-285750" algn="l">
              <a:lnSpc>
                <a:spcPct val="170000"/>
              </a:lnSpc>
              <a:buFontTx/>
              <a:buChar char="-"/>
            </a:pPr>
            <a:r>
              <a:rPr lang="en-US" altLang="ko-KR" sz="1800" b="1" dirty="0"/>
              <a:t>2</a:t>
            </a:r>
            <a:r>
              <a:rPr lang="ko-KR" altLang="en-US" sz="1800" b="1" dirty="0"/>
              <a:t>의 보수 형식으로 표현된 음수 값 처리</a:t>
            </a:r>
            <a:endParaRPr lang="en-US" altLang="ko-KR" sz="1800" b="1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09" y="1472071"/>
            <a:ext cx="5307991" cy="489859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5789" y="4165724"/>
            <a:ext cx="5390235" cy="1752600"/>
          </a:xfrm>
          <a:prstGeom prst="rect">
            <a:avLst/>
          </a:prstGeom>
        </p:spPr>
      </p:pic>
      <p:cxnSp>
        <p:nvCxnSpPr>
          <p:cNvPr id="13" name="직선 화살표 연결선 12"/>
          <p:cNvCxnSpPr/>
          <p:nvPr/>
        </p:nvCxnSpPr>
        <p:spPr>
          <a:xfrm flipH="1">
            <a:off x="2333625" y="4667250"/>
            <a:ext cx="4238625" cy="96202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>
            <a:off x="2028825" y="3838575"/>
            <a:ext cx="4791075" cy="74295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>
            <a:off x="2924175" y="2962275"/>
            <a:ext cx="3914775" cy="95909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H="1">
            <a:off x="3409950" y="2047875"/>
            <a:ext cx="3409950" cy="75247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508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78776" y="237392"/>
            <a:ext cx="9144000" cy="1092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3300044" y="828309"/>
            <a:ext cx="1192825" cy="5011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ko-KR" altLang="en-US" sz="1800" b="1" dirty="0"/>
              <a:t>결과</a:t>
            </a:r>
            <a:endParaRPr lang="en-US" altLang="ko-KR" sz="1800" b="1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14" y="1769744"/>
            <a:ext cx="5585460" cy="3754755"/>
          </a:xfrm>
          <a:prstGeom prst="rect">
            <a:avLst/>
          </a:prstGeom>
        </p:spPr>
      </p:pic>
      <p:sp>
        <p:nvSpPr>
          <p:cNvPr id="8" name="제목 1"/>
          <p:cNvSpPr txBox="1">
            <a:spLocks/>
          </p:cNvSpPr>
          <p:nvPr/>
        </p:nvSpPr>
        <p:spPr>
          <a:xfrm>
            <a:off x="6457214" y="1769744"/>
            <a:ext cx="5207979" cy="9971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 algn="l">
              <a:lnSpc>
                <a:spcPct val="170000"/>
              </a:lnSpc>
              <a:buFontTx/>
              <a:buChar char="-"/>
            </a:pPr>
            <a:r>
              <a:rPr lang="ko-KR" altLang="en-US" sz="1800" b="1" dirty="0"/>
              <a:t>디버그 모드를 통해 확인해본 결과 온도 값을 정상적으로 불러온다</a:t>
            </a:r>
            <a:r>
              <a:rPr lang="en-US" altLang="ko-KR" sz="18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67259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78776" y="237392"/>
            <a:ext cx="9144000" cy="1092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3300044" y="828309"/>
            <a:ext cx="1205281" cy="5011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ko-KR" altLang="en-US" sz="1800" b="1" dirty="0"/>
              <a:t>모드 설정</a:t>
            </a:r>
            <a:endParaRPr lang="en-US" altLang="ko-KR" sz="1800" b="1" dirty="0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1798761" y="5336930"/>
            <a:ext cx="8581292" cy="44254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ko-KR" altLang="en-US" sz="1800" b="1" dirty="0"/>
              <a:t>설정 레지스터의 주소 </a:t>
            </a:r>
            <a:r>
              <a:rPr lang="en-US" altLang="ko-KR" sz="1800" b="1" dirty="0"/>
              <a:t>= 00000001 = 0x01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153" y="1532425"/>
            <a:ext cx="10858500" cy="360155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460253" y="3892062"/>
            <a:ext cx="9258300" cy="2901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275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78776" y="237392"/>
            <a:ext cx="9144000" cy="1092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3300044" y="828309"/>
            <a:ext cx="1186231" cy="5011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ko-KR" altLang="en-US" sz="1800" b="1" dirty="0"/>
              <a:t>모드 설정</a:t>
            </a:r>
            <a:endParaRPr lang="en-US" altLang="ko-KR" sz="1800" b="1" dirty="0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6457950" y="683419"/>
            <a:ext cx="5417528" cy="426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ko-KR" sz="1800" b="1" dirty="0"/>
              <a:t>One-shot </a:t>
            </a:r>
            <a:r>
              <a:rPr lang="ko-KR" altLang="en-US" sz="1800" b="1" dirty="0"/>
              <a:t>모드</a:t>
            </a:r>
            <a:r>
              <a:rPr lang="en-US" altLang="ko-KR" sz="1800" b="1" dirty="0"/>
              <a:t>: </a:t>
            </a:r>
            <a:r>
              <a:rPr lang="ko-KR" altLang="en-US" sz="1800" b="1" dirty="0"/>
              <a:t>온도를 측정할 때만 켜지는 기능</a:t>
            </a:r>
            <a:endParaRPr lang="en-US" altLang="ko-KR" sz="1800" b="1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" y="1438275"/>
            <a:ext cx="5710237" cy="50673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619125" y="2571750"/>
            <a:ext cx="571500" cy="10382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1190625" y="1085850"/>
            <a:ext cx="5372100" cy="18764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619125" y="5019675"/>
            <a:ext cx="1314450" cy="10382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/>
          <p:cNvCxnSpPr/>
          <p:nvPr/>
        </p:nvCxnSpPr>
        <p:spPr>
          <a:xfrm flipV="1">
            <a:off x="1933575" y="2619375"/>
            <a:ext cx="4762500" cy="269081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7619" y="1009192"/>
            <a:ext cx="4953000" cy="1885950"/>
          </a:xfrm>
          <a:prstGeom prst="rect">
            <a:avLst/>
          </a:prstGeom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8158163" y="2918954"/>
            <a:ext cx="2140562" cy="426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ko-KR" altLang="en-US" sz="1800" b="1" dirty="0"/>
              <a:t>온도 전환 속도</a:t>
            </a:r>
            <a:endParaRPr lang="en-US" altLang="ko-KR" sz="1800" b="1" dirty="0"/>
          </a:p>
        </p:txBody>
      </p:sp>
      <p:sp>
        <p:nvSpPr>
          <p:cNvPr id="23" name="직사각형 22"/>
          <p:cNvSpPr/>
          <p:nvPr/>
        </p:nvSpPr>
        <p:spPr>
          <a:xfrm>
            <a:off x="2676525" y="5019674"/>
            <a:ext cx="571500" cy="10382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화살표 연결선 23"/>
          <p:cNvCxnSpPr/>
          <p:nvPr/>
        </p:nvCxnSpPr>
        <p:spPr>
          <a:xfrm flipV="1">
            <a:off x="3248025" y="4810125"/>
            <a:ext cx="3448050" cy="67865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그림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3862" y="4241008"/>
            <a:ext cx="4729164" cy="1247775"/>
          </a:xfrm>
          <a:prstGeom prst="rect">
            <a:avLst/>
          </a:prstGeom>
        </p:spPr>
      </p:pic>
      <p:sp>
        <p:nvSpPr>
          <p:cNvPr id="27" name="제목 1"/>
          <p:cNvSpPr txBox="1">
            <a:spLocks/>
          </p:cNvSpPr>
          <p:nvPr/>
        </p:nvSpPr>
        <p:spPr>
          <a:xfrm>
            <a:off x="6519680" y="5347097"/>
            <a:ext cx="5417528" cy="426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ko-KR" sz="1800" b="1" dirty="0"/>
              <a:t>Extended-Mode: </a:t>
            </a:r>
            <a:r>
              <a:rPr lang="ko-KR" altLang="en-US" sz="1800" b="1" dirty="0"/>
              <a:t>온도 데이터를 </a:t>
            </a:r>
            <a:r>
              <a:rPr lang="en-US" altLang="ko-KR" sz="1800" b="1" dirty="0"/>
              <a:t>13-bit</a:t>
            </a:r>
            <a:r>
              <a:rPr lang="ko-KR" altLang="en-US" sz="1800" b="1" dirty="0"/>
              <a:t>로 받음</a:t>
            </a:r>
            <a:endParaRPr lang="en-US" altLang="ko-KR" sz="1800" b="1" dirty="0"/>
          </a:p>
        </p:txBody>
      </p:sp>
      <p:sp>
        <p:nvSpPr>
          <p:cNvPr id="28" name="오른쪽 화살표 27"/>
          <p:cNvSpPr/>
          <p:nvPr/>
        </p:nvSpPr>
        <p:spPr>
          <a:xfrm>
            <a:off x="6329362" y="5824536"/>
            <a:ext cx="628650" cy="4667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제목 1"/>
          <p:cNvSpPr txBox="1">
            <a:spLocks/>
          </p:cNvSpPr>
          <p:nvPr/>
        </p:nvSpPr>
        <p:spPr>
          <a:xfrm>
            <a:off x="7255669" y="5795959"/>
            <a:ext cx="3822090" cy="426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ko-KR" sz="1800" b="1" dirty="0"/>
              <a:t>LSB: 0xB0</a:t>
            </a:r>
          </a:p>
        </p:txBody>
      </p:sp>
      <p:sp>
        <p:nvSpPr>
          <p:cNvPr id="30" name="오른쪽 화살표 29"/>
          <p:cNvSpPr/>
          <p:nvPr/>
        </p:nvSpPr>
        <p:spPr>
          <a:xfrm>
            <a:off x="6329362" y="3424697"/>
            <a:ext cx="628650" cy="4667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제목 1"/>
          <p:cNvSpPr txBox="1">
            <a:spLocks/>
          </p:cNvSpPr>
          <p:nvPr/>
        </p:nvSpPr>
        <p:spPr>
          <a:xfrm>
            <a:off x="7317399" y="3568303"/>
            <a:ext cx="3822090" cy="426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ko-KR" sz="1800" b="1" dirty="0"/>
              <a:t>MSB: 0xE0</a:t>
            </a:r>
          </a:p>
        </p:txBody>
      </p:sp>
    </p:spTree>
    <p:extLst>
      <p:ext uri="{BB962C8B-B14F-4D97-AF65-F5344CB8AC3E}">
        <p14:creationId xmlns:p14="http://schemas.microsoft.com/office/powerpoint/2010/main" val="3245385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 txBox="1">
            <a:spLocks/>
          </p:cNvSpPr>
          <p:nvPr/>
        </p:nvSpPr>
        <p:spPr>
          <a:xfrm>
            <a:off x="178776" y="237392"/>
            <a:ext cx="9144000" cy="10920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b="1" dirty="0"/>
              <a:t>I2C </a:t>
            </a:r>
            <a:r>
              <a:rPr lang="ko-KR" altLang="en-US" b="1" dirty="0"/>
              <a:t>통신</a:t>
            </a: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3300044" y="828309"/>
            <a:ext cx="1186231" cy="50116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70000"/>
              </a:lnSpc>
            </a:pPr>
            <a:r>
              <a:rPr lang="ko-KR" altLang="en-US" sz="1800" b="1" dirty="0"/>
              <a:t>모드 설정</a:t>
            </a:r>
            <a:endParaRPr lang="en-US" altLang="ko-KR" sz="1800" b="1" dirty="0"/>
          </a:p>
        </p:txBody>
      </p:sp>
      <p:sp>
        <p:nvSpPr>
          <p:cNvPr id="21" name="제목 1"/>
          <p:cNvSpPr txBox="1">
            <a:spLocks/>
          </p:cNvSpPr>
          <p:nvPr/>
        </p:nvSpPr>
        <p:spPr>
          <a:xfrm>
            <a:off x="8277225" y="3139219"/>
            <a:ext cx="3576637" cy="4262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altLang="ko-KR" sz="1800" b="1" dirty="0"/>
              <a:t>13bit </a:t>
            </a:r>
            <a:r>
              <a:rPr lang="ko-KR" altLang="en-US" sz="1800" b="1" dirty="0"/>
              <a:t>기준 온도 데이터 전달 식</a:t>
            </a:r>
            <a:endParaRPr lang="en-US" altLang="ko-KR" sz="1800" b="1" dirty="0"/>
          </a:p>
        </p:txBody>
      </p:sp>
      <p:sp>
        <p:nvSpPr>
          <p:cNvPr id="30" name="오른쪽 화살표 29"/>
          <p:cNvSpPr/>
          <p:nvPr/>
        </p:nvSpPr>
        <p:spPr>
          <a:xfrm>
            <a:off x="7348537" y="3118978"/>
            <a:ext cx="628650" cy="466725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888" y="1467309"/>
            <a:ext cx="6645612" cy="4848225"/>
          </a:xfrm>
          <a:prstGeom prst="rect">
            <a:avLst/>
          </a:prstGeom>
        </p:spPr>
      </p:pic>
      <p:sp>
        <p:nvSpPr>
          <p:cNvPr id="17" name="직사각형 16"/>
          <p:cNvSpPr/>
          <p:nvPr/>
        </p:nvSpPr>
        <p:spPr>
          <a:xfrm>
            <a:off x="523874" y="3475435"/>
            <a:ext cx="3143251" cy="65841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2629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</TotalTime>
  <Words>556</Words>
  <Application>Microsoft Office PowerPoint</Application>
  <PresentationFormat>와이드스크린</PresentationFormat>
  <Paragraphs>86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맑은 고딕</vt:lpstr>
      <vt:lpstr>Arial</vt:lpstr>
      <vt:lpstr>Office 테마</vt:lpstr>
      <vt:lpstr>2월 12일 BMS 발표</vt:lpstr>
      <vt:lpstr>I2C 통신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지난 미팅 기준 10cell schematic</vt:lpstr>
      <vt:lpstr>피드백 후 목표 7cell schematic</vt:lpstr>
      <vt:lpstr>Altium schematic(bq76942 IC 부분)</vt:lpstr>
      <vt:lpstr>이번 미팅 기준 10cell schematic</vt:lpstr>
      <vt:lpstr>피드백 후 목표 7cell schematic</vt:lpstr>
      <vt:lpstr>Altium schematic(과충/방전 제어 부분)</vt:lpstr>
      <vt:lpstr>bq76942 IC 핀 floating 가능 여부</vt:lpstr>
      <vt:lpstr>PowerPoint 프레젠테이션</vt:lpstr>
      <vt:lpstr>LAYOUT</vt:lpstr>
      <vt:lpstr>PowerPoint 프레젠테이션</vt:lpstr>
      <vt:lpstr>PowerPoint 프레젠테이션</vt:lpstr>
      <vt:lpstr>PowerPoint 프레젠테이션</vt:lpstr>
      <vt:lpstr>보강해야하는 부분 및 궁금한 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배터리 전압 측정 (ADC Test)</dc:title>
  <dc:creator>user</dc:creator>
  <cp:lastModifiedBy>준영 이</cp:lastModifiedBy>
  <cp:revision>55</cp:revision>
  <dcterms:created xsi:type="dcterms:W3CDTF">2025-01-13T06:38:13Z</dcterms:created>
  <dcterms:modified xsi:type="dcterms:W3CDTF">2025-02-11T16:10:44Z</dcterms:modified>
</cp:coreProperties>
</file>

<file path=docProps/thumbnail.jpeg>
</file>